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Fraunces" panose="020B0604020202020204" charset="0"/>
      <p:regular r:id="rId14"/>
      <p:bold r:id="rId15"/>
      <p:italic r:id="rId16"/>
      <p:boldItalic r:id="rId17"/>
    </p:embeddedFont>
    <p:embeddedFont>
      <p:font typeface="Nobile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grow.google/career-dream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hefgpt.xy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kespot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pert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upongpt.a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notpa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travelarrow.a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o.ap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/>
          <p:nvPr/>
        </p:nvSpPr>
        <p:spPr>
          <a:xfrm>
            <a:off x="793790" y="3431500"/>
            <a:ext cx="9851469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AI Tools for Shopping and Finance</a:t>
            </a:r>
            <a:endParaRPr sz="4450" b="0" i="0" u="none" strike="noStrike" cap="none"/>
          </a:p>
        </p:txBody>
      </p:sp>
      <p:sp>
        <p:nvSpPr>
          <p:cNvPr id="50" name="Google Shape;50;p14"/>
          <p:cNvSpPr/>
          <p:nvPr/>
        </p:nvSpPr>
        <p:spPr>
          <a:xfrm>
            <a:off x="3485436" y="4231005"/>
            <a:ext cx="7659529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lnSpc>
                <a:spcPct val="125352"/>
              </a:lnSpc>
              <a:buClr>
                <a:srgbClr val="3B4540"/>
              </a:buClr>
              <a:buSzPts val="3550"/>
            </a:pPr>
            <a:r>
              <a:rPr lang="ar-SA" sz="3550" b="1" dirty="0">
                <a:solidFill>
                  <a:srgbClr val="3B4540"/>
                </a:solidFill>
                <a:latin typeface="Fraunces"/>
                <a:sym typeface="Fraunces"/>
              </a:rPr>
              <a:t>(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أدوات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الذكاء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الاصطناعي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للتسوق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والتمويل</a:t>
            </a:r>
            <a:r>
              <a:rPr lang="ar-SA" sz="3550" b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  <a:endParaRPr sz="3550" b="0" i="0" u="none" strike="noStrike" cap="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/>
          <p:nvPr/>
        </p:nvSpPr>
        <p:spPr>
          <a:xfrm>
            <a:off x="658654" y="517446"/>
            <a:ext cx="10950178" cy="58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700"/>
              <a:buFont typeface="Fraunces"/>
              <a:buNone/>
            </a:pPr>
            <a:r>
              <a:rPr lang="en-US" sz="37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Google Career Dreamer: Visualize Your Future</a:t>
            </a:r>
            <a:endParaRPr sz="3700" b="0" i="0" u="none" strike="noStrike" cap="none"/>
          </a:p>
        </p:txBody>
      </p:sp>
      <p:pic>
        <p:nvPicPr>
          <p:cNvPr id="185" name="Google Shape;185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654" y="1599248"/>
            <a:ext cx="5049679" cy="504967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/>
          <p:nvPr/>
        </p:nvSpPr>
        <p:spPr>
          <a:xfrm>
            <a:off x="6175058" y="1556861"/>
            <a:ext cx="7804190" cy="602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None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Google Career Dreamer (part of Grow with Google) helps individuals explore potential career paths and identify necessary skills through interactive AI-powered tools.</a:t>
            </a:r>
            <a:endParaRPr sz="1450" b="0" i="0" u="none" strike="noStrike" cap="none"/>
          </a:p>
        </p:txBody>
      </p:sp>
      <p:sp>
        <p:nvSpPr>
          <p:cNvPr id="187" name="Google Shape;187;p23"/>
          <p:cNvSpPr/>
          <p:nvPr/>
        </p:nvSpPr>
        <p:spPr>
          <a:xfrm>
            <a:off x="6175058" y="2328386"/>
            <a:ext cx="7804190" cy="3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None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4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grow.google/career-dreamer</a:t>
            </a:r>
            <a:endParaRPr sz="1450" b="0" i="0" u="none" strike="noStrike" cap="none"/>
          </a:p>
        </p:txBody>
      </p:sp>
      <p:sp>
        <p:nvSpPr>
          <p:cNvPr id="188" name="Google Shape;188;p23"/>
          <p:cNvSpPr/>
          <p:nvPr/>
        </p:nvSpPr>
        <p:spPr>
          <a:xfrm>
            <a:off x="6175058" y="2817614"/>
            <a:ext cx="2352318" cy="29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850"/>
              <a:buFont typeface="Fraunces"/>
              <a:buNone/>
            </a:pPr>
            <a:r>
              <a:rPr lang="en-US" sz="18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1850" b="0" i="0" u="none" strike="noStrike" cap="none"/>
          </a:p>
        </p:txBody>
      </p:sp>
      <p:sp>
        <p:nvSpPr>
          <p:cNvPr id="189" name="Google Shape;189;p23"/>
          <p:cNvSpPr/>
          <p:nvPr/>
        </p:nvSpPr>
        <p:spPr>
          <a:xfrm>
            <a:off x="6175058" y="3299817"/>
            <a:ext cx="7804190" cy="3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Answer questions about your interests and skills.</a:t>
            </a:r>
            <a:endParaRPr sz="1450" b="0" i="0" u="none" strike="noStrike" cap="none"/>
          </a:p>
        </p:txBody>
      </p:sp>
      <p:sp>
        <p:nvSpPr>
          <p:cNvPr id="190" name="Google Shape;190;p23"/>
          <p:cNvSpPr/>
          <p:nvPr/>
        </p:nvSpPr>
        <p:spPr>
          <a:xfrm>
            <a:off x="6175058" y="3666768"/>
            <a:ext cx="7804190" cy="3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Explore suggested career clusters.</a:t>
            </a:r>
            <a:endParaRPr sz="1450" b="0" i="0" u="none" strike="noStrike" cap="none"/>
          </a:p>
        </p:txBody>
      </p:sp>
      <p:sp>
        <p:nvSpPr>
          <p:cNvPr id="191" name="Google Shape;191;p23"/>
          <p:cNvSpPr/>
          <p:nvPr/>
        </p:nvSpPr>
        <p:spPr>
          <a:xfrm>
            <a:off x="6175058" y="4033718"/>
            <a:ext cx="7804190" cy="3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Discover required skills and learning resources.</a:t>
            </a:r>
            <a:endParaRPr sz="1450" b="0" i="0" u="none" strike="noStrike" cap="none"/>
          </a:p>
        </p:txBody>
      </p:sp>
      <p:sp>
        <p:nvSpPr>
          <p:cNvPr id="192" name="Google Shape;192;p23"/>
          <p:cNvSpPr/>
          <p:nvPr/>
        </p:nvSpPr>
        <p:spPr>
          <a:xfrm>
            <a:off x="6175058" y="4400669"/>
            <a:ext cx="7804190" cy="3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Visualize career progression and related opportunities.</a:t>
            </a:r>
            <a:endParaRPr sz="1450" b="0" i="0" u="none" strike="noStrike" cap="none"/>
          </a:p>
        </p:txBody>
      </p:sp>
      <p:sp>
        <p:nvSpPr>
          <p:cNvPr id="193" name="Google Shape;193;p23"/>
          <p:cNvSpPr/>
          <p:nvPr/>
        </p:nvSpPr>
        <p:spPr>
          <a:xfrm>
            <a:off x="940832" y="7284006"/>
            <a:ext cx="13030914" cy="30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None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Unsure about your major, you use Career Dreamer to explore roles in "environmental sustainability" and find relevant certifications.</a:t>
            </a:r>
            <a:endParaRPr sz="1450" b="0" i="0" u="none" strike="noStrike" cap="none"/>
          </a:p>
        </p:txBody>
      </p:sp>
      <p:sp>
        <p:nvSpPr>
          <p:cNvPr id="194" name="Google Shape;194;p23"/>
          <p:cNvSpPr/>
          <p:nvPr/>
        </p:nvSpPr>
        <p:spPr>
          <a:xfrm>
            <a:off x="658654" y="7072313"/>
            <a:ext cx="22860" cy="724495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704969" y="590431"/>
            <a:ext cx="7303056" cy="62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50"/>
              <a:buFont typeface="Fraunces"/>
              <a:buNone/>
            </a:pPr>
            <a:r>
              <a:rPr lang="en-US" sz="39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Embracing the AI Advantage</a:t>
            </a:r>
            <a:endParaRPr sz="3950" b="0" i="0" u="none" strike="noStrike" cap="none"/>
          </a:p>
        </p:txBody>
      </p:sp>
      <p:sp>
        <p:nvSpPr>
          <p:cNvPr id="202" name="Google Shape;202;p24"/>
          <p:cNvSpPr/>
          <p:nvPr/>
        </p:nvSpPr>
        <p:spPr>
          <a:xfrm>
            <a:off x="704969" y="1521976"/>
            <a:ext cx="7734062" cy="1160502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/>
          <p:nvPr/>
        </p:nvSpPr>
        <p:spPr>
          <a:xfrm>
            <a:off x="906304" y="1723311"/>
            <a:ext cx="2517815" cy="314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Efficiency Boost</a:t>
            </a:r>
            <a:endParaRPr sz="1950" b="0" i="0" u="none" strike="noStrike" cap="none"/>
          </a:p>
        </p:txBody>
      </p:sp>
      <p:sp>
        <p:nvSpPr>
          <p:cNvPr id="204" name="Google Shape;204;p24"/>
          <p:cNvSpPr/>
          <p:nvPr/>
        </p:nvSpPr>
        <p:spPr>
          <a:xfrm>
            <a:off x="906304" y="2158841"/>
            <a:ext cx="7331393" cy="32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Streamline tasks, from meal planning to job applications.</a:t>
            </a:r>
            <a:endParaRPr sz="1550" b="0" i="0" u="none" strike="noStrike" cap="none"/>
          </a:p>
        </p:txBody>
      </p:sp>
      <p:sp>
        <p:nvSpPr>
          <p:cNvPr id="205" name="Google Shape;205;p24"/>
          <p:cNvSpPr/>
          <p:nvPr/>
        </p:nvSpPr>
        <p:spPr>
          <a:xfrm>
            <a:off x="704969" y="2883813"/>
            <a:ext cx="7734062" cy="1160502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4"/>
          <p:cNvSpPr/>
          <p:nvPr/>
        </p:nvSpPr>
        <p:spPr>
          <a:xfrm>
            <a:off x="906304" y="3085147"/>
            <a:ext cx="2523649" cy="314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Informed Decisions</a:t>
            </a:r>
            <a:endParaRPr sz="1950" b="0" i="0" u="none" strike="noStrike" cap="none"/>
          </a:p>
        </p:txBody>
      </p:sp>
      <p:sp>
        <p:nvSpPr>
          <p:cNvPr id="207" name="Google Shape;207;p24"/>
          <p:cNvSpPr/>
          <p:nvPr/>
        </p:nvSpPr>
        <p:spPr>
          <a:xfrm>
            <a:off x="906304" y="3520678"/>
            <a:ext cx="7331393" cy="32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Gain insights for smarter shopping and consumer protection.</a:t>
            </a:r>
            <a:endParaRPr sz="1550" b="0" i="0" u="none" strike="noStrike" cap="none"/>
          </a:p>
        </p:txBody>
      </p:sp>
      <p:sp>
        <p:nvSpPr>
          <p:cNvPr id="208" name="Google Shape;208;p24"/>
          <p:cNvSpPr/>
          <p:nvPr/>
        </p:nvSpPr>
        <p:spPr>
          <a:xfrm>
            <a:off x="704969" y="4245650"/>
            <a:ext cx="7734062" cy="1160502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/>
          <p:nvPr/>
        </p:nvSpPr>
        <p:spPr>
          <a:xfrm>
            <a:off x="906304" y="4446984"/>
            <a:ext cx="3266242" cy="314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Personalized Experiences</a:t>
            </a:r>
            <a:endParaRPr sz="1950" b="0" i="0" u="none" strike="noStrike" cap="none"/>
          </a:p>
        </p:txBody>
      </p:sp>
      <p:sp>
        <p:nvSpPr>
          <p:cNvPr id="210" name="Google Shape;210;p24"/>
          <p:cNvSpPr/>
          <p:nvPr/>
        </p:nvSpPr>
        <p:spPr>
          <a:xfrm>
            <a:off x="906304" y="4882515"/>
            <a:ext cx="7331393" cy="32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Tailored recommendations for travel and career growth.</a:t>
            </a:r>
            <a:endParaRPr sz="1550" b="0" i="0" u="none" strike="noStrike" cap="none"/>
          </a:p>
        </p:txBody>
      </p:sp>
      <p:sp>
        <p:nvSpPr>
          <p:cNvPr id="211" name="Google Shape;211;p24"/>
          <p:cNvSpPr/>
          <p:nvPr/>
        </p:nvSpPr>
        <p:spPr>
          <a:xfrm>
            <a:off x="704969" y="5607487"/>
            <a:ext cx="7734062" cy="1160502"/>
          </a:xfrm>
          <a:prstGeom prst="roundRect">
            <a:avLst>
              <a:gd name="adj" fmla="val 41657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906304" y="5808821"/>
            <a:ext cx="2517815" cy="314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Future-Ready</a:t>
            </a:r>
            <a:endParaRPr sz="1950" b="0" i="0" u="none" strike="noStrike" cap="none"/>
          </a:p>
        </p:txBody>
      </p:sp>
      <p:sp>
        <p:nvSpPr>
          <p:cNvPr id="213" name="Google Shape;213;p24"/>
          <p:cNvSpPr/>
          <p:nvPr/>
        </p:nvSpPr>
        <p:spPr>
          <a:xfrm>
            <a:off x="906304" y="6244352"/>
            <a:ext cx="7331393" cy="32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Adapt and thrive in an increasingly AI-driven world.</a:t>
            </a:r>
            <a:endParaRPr sz="1550" b="0" i="0" u="none" strike="noStrike" cap="none"/>
          </a:p>
        </p:txBody>
      </p:sp>
      <p:sp>
        <p:nvSpPr>
          <p:cNvPr id="214" name="Google Shape;214;p24"/>
          <p:cNvSpPr/>
          <p:nvPr/>
        </p:nvSpPr>
        <p:spPr>
          <a:xfrm>
            <a:off x="704969" y="6994565"/>
            <a:ext cx="7734062" cy="64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These AI tools are just the beginning. Explore them to enhance your daily life and prepare for future opportunities.</a:t>
            </a:r>
            <a:endParaRPr sz="1550" b="0" i="0" u="none" strike="noStrike" cap="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/>
        </p:nvSpPr>
        <p:spPr>
          <a:xfrm>
            <a:off x="793790" y="1274326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outline</a:t>
            </a:r>
            <a:endParaRPr sz="4450" b="0" i="0" u="none" strike="noStrike" cap="none"/>
          </a:p>
        </p:txBody>
      </p:sp>
      <p:sp>
        <p:nvSpPr>
          <p:cNvPr id="57" name="Google Shape;57;p15"/>
          <p:cNvSpPr/>
          <p:nvPr/>
        </p:nvSpPr>
        <p:spPr>
          <a:xfrm>
            <a:off x="793790" y="2436733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Your Culinary AI Companion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(رفيقك الذكي في الطهي)</a:t>
            </a:r>
            <a:endParaRPr sz="1750" b="0" i="0" u="none" strike="noStrike" cap="none"/>
          </a:p>
        </p:txBody>
      </p:sp>
      <p:sp>
        <p:nvSpPr>
          <p:cNvPr id="58" name="Google Shape;58;p15"/>
          <p:cNvSpPr/>
          <p:nvPr/>
        </p:nvSpPr>
        <p:spPr>
          <a:xfrm>
            <a:off x="793790" y="2878931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Authenticity in Online Shopping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(الأصالة في التسوق عبر الإنترنت)</a:t>
            </a:r>
            <a:endParaRPr sz="1750" b="0" i="0" u="none" strike="noStrike" cap="none"/>
          </a:p>
        </p:txBody>
      </p:sp>
      <p:sp>
        <p:nvSpPr>
          <p:cNvPr id="59" name="Google Shape;59;p15"/>
          <p:cNvSpPr/>
          <p:nvPr/>
        </p:nvSpPr>
        <p:spPr>
          <a:xfrm>
            <a:off x="793790" y="332112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Smart Savings, Effortlessly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(توفير ذكي بسهولة)</a:t>
            </a:r>
            <a:endParaRPr sz="1750" b="0" i="0" u="none" strike="noStrike" cap="none"/>
          </a:p>
        </p:txBody>
      </p:sp>
      <p:sp>
        <p:nvSpPr>
          <p:cNvPr id="60" name="Google Shape;60;p15"/>
          <p:cNvSpPr/>
          <p:nvPr/>
        </p:nvSpPr>
        <p:spPr>
          <a:xfrm>
            <a:off x="793790" y="376332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AI-Powered Deal Discovery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(اكتشاف العروض المدعوم بالذكاء الاصطناعي)</a:t>
            </a:r>
            <a:endParaRPr sz="1750" b="0" i="0" u="none" strike="noStrike" cap="none"/>
          </a:p>
        </p:txBody>
      </p:sp>
      <p:sp>
        <p:nvSpPr>
          <p:cNvPr id="61" name="Google Shape;61;p15"/>
          <p:cNvSpPr/>
          <p:nvPr/>
        </p:nvSpPr>
        <p:spPr>
          <a:xfrm>
            <a:off x="793790" y="420552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The Robot Lawyer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(المحامي الروبوتي)</a:t>
            </a:r>
            <a:endParaRPr sz="1750" b="0" i="0" u="none" strike="noStrike" cap="none"/>
          </a:p>
        </p:txBody>
      </p:sp>
      <p:sp>
        <p:nvSpPr>
          <p:cNvPr id="62" name="Google Shape;62;p15"/>
          <p:cNvSpPr/>
          <p:nvPr/>
        </p:nvSpPr>
        <p:spPr>
          <a:xfrm>
            <a:off x="793790" y="4647724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Smart Travel Planning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(تخطيط السفر الذكي)</a:t>
            </a:r>
            <a:endParaRPr sz="1750" b="0" i="0" u="none" strike="noStrike" cap="none"/>
          </a:p>
        </p:txBody>
      </p:sp>
      <p:sp>
        <p:nvSpPr>
          <p:cNvPr id="63" name="Google Shape;63;p15"/>
          <p:cNvSpPr/>
          <p:nvPr/>
        </p:nvSpPr>
        <p:spPr>
          <a:xfrm>
            <a:off x="793790" y="5089922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Your AI Career Assistant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(مساعدك المهني بالذكاء الاصطناعي)</a:t>
            </a:r>
            <a:endParaRPr sz="1750" b="0" i="0" u="none" strike="noStrike" cap="none"/>
          </a:p>
        </p:txBody>
      </p:sp>
      <p:sp>
        <p:nvSpPr>
          <p:cNvPr id="64" name="Google Shape;64;p15"/>
          <p:cNvSpPr/>
          <p:nvPr/>
        </p:nvSpPr>
        <p:spPr>
          <a:xfrm>
            <a:off x="793790" y="553212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Visualize Your Future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(تصوّر مستقبلك)</a:t>
            </a:r>
            <a:endParaRPr sz="1750" b="0" i="0" u="none" strike="noStrike" cap="none"/>
          </a:p>
        </p:txBody>
      </p:sp>
      <p:sp>
        <p:nvSpPr>
          <p:cNvPr id="65" name="Google Shape;65;p15"/>
          <p:cNvSpPr/>
          <p:nvPr/>
        </p:nvSpPr>
        <p:spPr>
          <a:xfrm>
            <a:off x="793790" y="597431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Embracing the AI Advantage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(تبني ميزة الذكاء الاصطناعي)</a:t>
            </a:r>
            <a:endParaRPr sz="1750" b="0" i="0" u="none" strike="noStrike" cap="none"/>
          </a:p>
        </p:txBody>
      </p:sp>
      <p:sp>
        <p:nvSpPr>
          <p:cNvPr id="66" name="Google Shape;66;p15"/>
          <p:cNvSpPr/>
          <p:nvPr/>
        </p:nvSpPr>
        <p:spPr>
          <a:xfrm>
            <a:off x="793790" y="6592372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None/>
            </a:pPr>
            <a:endParaRPr sz="17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705564" y="554355"/>
            <a:ext cx="9911715" cy="62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50"/>
              <a:buFont typeface="Fraunces"/>
              <a:buNone/>
            </a:pPr>
            <a:r>
              <a:rPr lang="en-US" sz="39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ChefGPT: Your Culinary AI Companion</a:t>
            </a:r>
            <a:endParaRPr sz="3950" b="0" i="0" u="none" strike="noStrike" cap="none"/>
          </a:p>
        </p:txBody>
      </p:sp>
      <p:sp>
        <p:nvSpPr>
          <p:cNvPr id="73" name="Google Shape;73;p16"/>
          <p:cNvSpPr/>
          <p:nvPr/>
        </p:nvSpPr>
        <p:spPr>
          <a:xfrm>
            <a:off x="705564" y="1668185"/>
            <a:ext cx="7734776" cy="64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ChefGPT is an AI-powered platform that transforms your kitchen experience by suggesting recipes based on available ingredients and dietary preferences.</a:t>
            </a:r>
            <a:endParaRPr sz="1550" b="0" i="0" u="none" strike="noStrike" cap="none"/>
          </a:p>
        </p:txBody>
      </p:sp>
      <p:sp>
        <p:nvSpPr>
          <p:cNvPr id="74" name="Google Shape;74;p16"/>
          <p:cNvSpPr/>
          <p:nvPr/>
        </p:nvSpPr>
        <p:spPr>
          <a:xfrm>
            <a:off x="705564" y="2494478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5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chefgpt.xyz</a:t>
            </a:r>
            <a:endParaRPr sz="1550" b="0" i="0" u="none" strike="noStrike" cap="none"/>
          </a:p>
        </p:txBody>
      </p:sp>
      <p:sp>
        <p:nvSpPr>
          <p:cNvPr id="75" name="Google Shape;75;p16"/>
          <p:cNvSpPr/>
          <p:nvPr/>
        </p:nvSpPr>
        <p:spPr>
          <a:xfrm>
            <a:off x="705564" y="3018473"/>
            <a:ext cx="2520196" cy="31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1950" b="0" i="0" u="none" strike="noStrike" cap="none"/>
          </a:p>
        </p:txBody>
      </p:sp>
      <p:sp>
        <p:nvSpPr>
          <p:cNvPr id="76" name="Google Shape;76;p16"/>
          <p:cNvSpPr/>
          <p:nvPr/>
        </p:nvSpPr>
        <p:spPr>
          <a:xfrm>
            <a:off x="705564" y="3535085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available ingredients.</a:t>
            </a:r>
            <a:endParaRPr sz="1550" b="0" i="0" u="none" strike="noStrike" cap="none"/>
          </a:p>
        </p:txBody>
      </p:sp>
      <p:sp>
        <p:nvSpPr>
          <p:cNvPr id="77" name="Google Shape;77;p16"/>
          <p:cNvSpPr/>
          <p:nvPr/>
        </p:nvSpPr>
        <p:spPr>
          <a:xfrm>
            <a:off x="705564" y="3927991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Specify dietary restrictions or preferences.</a:t>
            </a:r>
            <a:endParaRPr sz="1550" b="0" i="0" u="none" strike="noStrike" cap="none"/>
          </a:p>
        </p:txBody>
      </p:sp>
      <p:sp>
        <p:nvSpPr>
          <p:cNvPr id="78" name="Google Shape;78;p16"/>
          <p:cNvSpPr/>
          <p:nvPr/>
        </p:nvSpPr>
        <p:spPr>
          <a:xfrm>
            <a:off x="705564" y="4320897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a cuisine type or cooking style.</a:t>
            </a:r>
            <a:endParaRPr sz="1550" b="0" i="0" u="none" strike="noStrike" cap="none"/>
          </a:p>
        </p:txBody>
      </p:sp>
      <p:sp>
        <p:nvSpPr>
          <p:cNvPr id="79" name="Google Shape;79;p16"/>
          <p:cNvSpPr/>
          <p:nvPr/>
        </p:nvSpPr>
        <p:spPr>
          <a:xfrm>
            <a:off x="705564" y="4713803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personalized recipe suggestions.</a:t>
            </a:r>
            <a:endParaRPr sz="1550" b="0" i="0" u="none" strike="noStrike" cap="none"/>
          </a:p>
        </p:txBody>
      </p:sp>
      <p:pic>
        <p:nvPicPr>
          <p:cNvPr id="80" name="Google Shape;80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9689" y="1713548"/>
            <a:ext cx="4992648" cy="499264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1007983" y="7386638"/>
            <a:ext cx="12916853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You have chicken, broccoli, and rice. ChefGPT suggests a delicious Lemon Herb Chicken and Broccoli Stir-fry.</a:t>
            </a:r>
            <a:endParaRPr sz="1550" b="0" i="0" u="none" strike="noStrike" cap="none"/>
          </a:p>
        </p:txBody>
      </p:sp>
      <p:sp>
        <p:nvSpPr>
          <p:cNvPr id="82" name="Google Shape;82;p16"/>
          <p:cNvSpPr/>
          <p:nvPr/>
        </p:nvSpPr>
        <p:spPr>
          <a:xfrm>
            <a:off x="705564" y="7159823"/>
            <a:ext cx="22860" cy="77604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679133" y="533638"/>
            <a:ext cx="10400943" cy="60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800"/>
              <a:buFont typeface="Fraunces"/>
              <a:buNone/>
            </a:pPr>
            <a:r>
              <a:rPr lang="en-US" sz="38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Fakespot: Authenticity in Online Shopping</a:t>
            </a:r>
            <a:endParaRPr sz="3800" b="0" i="0" u="none" strike="noStrike" cap="none"/>
          </a:p>
        </p:txBody>
      </p:sp>
      <p:pic>
        <p:nvPicPr>
          <p:cNvPr id="89" name="Google Shape;89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33" y="1649254"/>
            <a:ext cx="5024795" cy="5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6184940" y="1605558"/>
            <a:ext cx="7773829" cy="6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Fakespot uses AI to analyze product reviews and detect fraudulent ones, helping you make informed purchasing decisions and avoid scams.</a:t>
            </a:r>
            <a:endParaRPr sz="1500" b="0" i="0" u="none" strike="noStrike" cap="none"/>
          </a:p>
        </p:txBody>
      </p:sp>
      <p:sp>
        <p:nvSpPr>
          <p:cNvPr id="91" name="Google Shape;91;p17"/>
          <p:cNvSpPr/>
          <p:nvPr/>
        </p:nvSpPr>
        <p:spPr>
          <a:xfrm>
            <a:off x="6184940" y="2401133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5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fakespot.com</a:t>
            </a:r>
            <a:endParaRPr sz="1500" b="0" i="0" u="none" strike="noStrike" cap="none"/>
          </a:p>
        </p:txBody>
      </p:sp>
      <p:sp>
        <p:nvSpPr>
          <p:cNvPr id="92" name="Google Shape;92;p17"/>
          <p:cNvSpPr/>
          <p:nvPr/>
        </p:nvSpPr>
        <p:spPr>
          <a:xfrm>
            <a:off x="6184940" y="2905601"/>
            <a:ext cx="2425779" cy="30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900"/>
              <a:buFont typeface="Fraunces"/>
              <a:buNone/>
            </a:pPr>
            <a:r>
              <a:rPr lang="en-US" sz="19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1900" b="0" i="0" u="none" strike="noStrike" cap="none"/>
          </a:p>
        </p:txBody>
      </p:sp>
      <p:sp>
        <p:nvSpPr>
          <p:cNvPr id="93" name="Google Shape;93;p17"/>
          <p:cNvSpPr/>
          <p:nvPr/>
        </p:nvSpPr>
        <p:spPr>
          <a:xfrm>
            <a:off x="6184940" y="3402687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Install the browser extension.</a:t>
            </a:r>
            <a:endParaRPr sz="1500" b="0" i="0" u="none" strike="noStrike" cap="none"/>
          </a:p>
        </p:txBody>
      </p:sp>
      <p:sp>
        <p:nvSpPr>
          <p:cNvPr id="94" name="Google Shape;94;p17"/>
          <p:cNvSpPr/>
          <p:nvPr/>
        </p:nvSpPr>
        <p:spPr>
          <a:xfrm>
            <a:off x="6184940" y="3781068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Navigate to a product page on an e-commerce site.</a:t>
            </a:r>
            <a:endParaRPr sz="1500" b="0" i="0" u="none" strike="noStrike" cap="none"/>
          </a:p>
        </p:txBody>
      </p:sp>
      <p:sp>
        <p:nvSpPr>
          <p:cNvPr id="95" name="Google Shape;95;p17"/>
          <p:cNvSpPr/>
          <p:nvPr/>
        </p:nvSpPr>
        <p:spPr>
          <a:xfrm>
            <a:off x="6184940" y="4159448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Click the Fakespot icon to get a review analysis.</a:t>
            </a:r>
            <a:endParaRPr sz="1500" b="0" i="0" u="none" strike="noStrike" cap="none"/>
          </a:p>
        </p:txBody>
      </p:sp>
      <p:sp>
        <p:nvSpPr>
          <p:cNvPr id="96" name="Google Shape;96;p17"/>
          <p:cNvSpPr/>
          <p:nvPr/>
        </p:nvSpPr>
        <p:spPr>
          <a:xfrm>
            <a:off x="6184940" y="4537829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View the grade and summary of review quality.</a:t>
            </a:r>
            <a:endParaRPr sz="1500" b="0" i="0" u="none" strike="noStrike" cap="none"/>
          </a:p>
        </p:txBody>
      </p:sp>
      <p:sp>
        <p:nvSpPr>
          <p:cNvPr id="97" name="Google Shape;97;p17"/>
          <p:cNvSpPr/>
          <p:nvPr/>
        </p:nvSpPr>
        <p:spPr>
          <a:xfrm>
            <a:off x="970121" y="7328773"/>
            <a:ext cx="12981146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Before buying a new gadget, Fakespot reveals that 30% of its 5-star reviews are suspicious, prompting you to reconsider.</a:t>
            </a:r>
            <a:endParaRPr sz="1500" b="0" i="0" u="none" strike="noStrike" cap="none"/>
          </a:p>
        </p:txBody>
      </p:sp>
      <p:sp>
        <p:nvSpPr>
          <p:cNvPr id="98" name="Google Shape;98;p17"/>
          <p:cNvSpPr/>
          <p:nvPr/>
        </p:nvSpPr>
        <p:spPr>
          <a:xfrm>
            <a:off x="679133" y="7110532"/>
            <a:ext cx="22860" cy="746998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740331" y="581739"/>
            <a:ext cx="9780746" cy="66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50"/>
              <a:buFont typeface="Fraunces"/>
              <a:buNone/>
            </a:pPr>
            <a:r>
              <a:rPr lang="en-US" sz="4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Coupert: Smart Savings, Effortlessly</a:t>
            </a:r>
            <a:endParaRPr sz="4150" b="0" i="0" u="none" strike="noStrike" cap="none"/>
          </a:p>
        </p:txBody>
      </p:sp>
      <p:sp>
        <p:nvSpPr>
          <p:cNvPr id="105" name="Google Shape;105;p18"/>
          <p:cNvSpPr/>
          <p:nvPr/>
        </p:nvSpPr>
        <p:spPr>
          <a:xfrm>
            <a:off x="740331" y="1750457"/>
            <a:ext cx="7683341" cy="1015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Coupert is an AI-driven browser extension that automatically finds and applies the best coupon codes at checkout, ensuring you always get the best deals.</a:t>
            </a:r>
            <a:endParaRPr sz="1650" b="0" i="0" u="none" strike="noStrike" cap="none"/>
          </a:p>
        </p:txBody>
      </p:sp>
      <p:sp>
        <p:nvSpPr>
          <p:cNvPr id="106" name="Google Shape;106;p18"/>
          <p:cNvSpPr/>
          <p:nvPr/>
        </p:nvSpPr>
        <p:spPr>
          <a:xfrm>
            <a:off x="740331" y="2956322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6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coupert.com</a:t>
            </a:r>
            <a:endParaRPr sz="1650" b="0" i="0" u="none" strike="noStrike" cap="none"/>
          </a:p>
        </p:txBody>
      </p:sp>
      <p:sp>
        <p:nvSpPr>
          <p:cNvPr id="107" name="Google Shape;107;p18"/>
          <p:cNvSpPr/>
          <p:nvPr/>
        </p:nvSpPr>
        <p:spPr>
          <a:xfrm>
            <a:off x="740331" y="3506272"/>
            <a:ext cx="2644259" cy="33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050"/>
              <a:buFont typeface="Fraunces"/>
              <a:buNone/>
            </a:pPr>
            <a:r>
              <a:rPr lang="en-US" sz="2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2050" b="0" i="0" u="none" strike="noStrike" cap="none"/>
          </a:p>
        </p:txBody>
      </p:sp>
      <p:sp>
        <p:nvSpPr>
          <p:cNvPr id="108" name="Google Shape;108;p18"/>
          <p:cNvSpPr/>
          <p:nvPr/>
        </p:nvSpPr>
        <p:spPr>
          <a:xfrm>
            <a:off x="740331" y="4048244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Add the Coupert extension to your browser.</a:t>
            </a:r>
            <a:endParaRPr sz="1650" b="0" i="0" u="none" strike="noStrike" cap="none"/>
          </a:p>
        </p:txBody>
      </p:sp>
      <p:sp>
        <p:nvSpPr>
          <p:cNvPr id="109" name="Google Shape;109;p18"/>
          <p:cNvSpPr/>
          <p:nvPr/>
        </p:nvSpPr>
        <p:spPr>
          <a:xfrm>
            <a:off x="740331" y="4460677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Shop online as usual.</a:t>
            </a:r>
            <a:endParaRPr sz="1650" b="0" i="0" u="none" strike="noStrike" cap="none"/>
          </a:p>
        </p:txBody>
      </p:sp>
      <p:sp>
        <p:nvSpPr>
          <p:cNvPr id="110" name="Google Shape;110;p18"/>
          <p:cNvSpPr/>
          <p:nvPr/>
        </p:nvSpPr>
        <p:spPr>
          <a:xfrm>
            <a:off x="740331" y="4873109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At checkout, Coupert automatically applies available coupons.</a:t>
            </a:r>
            <a:endParaRPr sz="1650" b="0" i="0" u="none" strike="noStrike" cap="none"/>
          </a:p>
        </p:txBody>
      </p:sp>
      <p:sp>
        <p:nvSpPr>
          <p:cNvPr id="111" name="Google Shape;111;p18"/>
          <p:cNvSpPr/>
          <p:nvPr/>
        </p:nvSpPr>
        <p:spPr>
          <a:xfrm>
            <a:off x="740331" y="5285542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Enjoy instant savings on your purchase.</a:t>
            </a:r>
            <a:endParaRPr sz="1650" b="0" i="0" u="none" strike="noStrike" cap="none"/>
          </a:p>
        </p:txBody>
      </p:sp>
      <p:pic>
        <p:nvPicPr>
          <p:cNvPr id="112" name="Google Shape;112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7309" y="1797963"/>
            <a:ext cx="4950262" cy="49502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/>
          <p:nvPr/>
        </p:nvSpPr>
        <p:spPr>
          <a:xfrm>
            <a:off x="1057632" y="7461885"/>
            <a:ext cx="12832437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While buying new textbooks, Coupert finds a 15% off coupon, saving you money without any extra effort.</a:t>
            </a:r>
            <a:endParaRPr sz="1650" b="0" i="0" u="none" strike="noStrike" cap="none"/>
          </a:p>
        </p:txBody>
      </p:sp>
      <p:sp>
        <p:nvSpPr>
          <p:cNvPr id="114" name="Google Shape;114;p18"/>
          <p:cNvSpPr/>
          <p:nvPr/>
        </p:nvSpPr>
        <p:spPr>
          <a:xfrm>
            <a:off x="740331" y="7223998"/>
            <a:ext cx="22860" cy="814268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740331" y="581739"/>
            <a:ext cx="10860167" cy="66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50"/>
              <a:buFont typeface="Fraunces"/>
              <a:buNone/>
            </a:pPr>
            <a:r>
              <a:rPr lang="en-US" sz="4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CouponGPT: AI-Powered Deal Discovery</a:t>
            </a:r>
            <a:endParaRPr sz="4150" b="0" i="0" u="none" strike="noStrike" cap="none"/>
          </a:p>
        </p:txBody>
      </p:sp>
      <p:pic>
        <p:nvPicPr>
          <p:cNvPr id="121" name="Google Shape;121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331" y="1797963"/>
            <a:ext cx="4950262" cy="4950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/>
          <p:nvPr/>
        </p:nvSpPr>
        <p:spPr>
          <a:xfrm>
            <a:off x="6214229" y="1750457"/>
            <a:ext cx="7683341" cy="67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CouponGPT leverages AI to help you discover personalized deals and coupons across various retailers, often before they're widely publicized.</a:t>
            </a:r>
            <a:endParaRPr sz="1650" b="0" i="0" u="none" strike="noStrike" cap="none"/>
          </a:p>
        </p:txBody>
      </p:sp>
      <p:sp>
        <p:nvSpPr>
          <p:cNvPr id="123" name="Google Shape;123;p19"/>
          <p:cNvSpPr/>
          <p:nvPr/>
        </p:nvSpPr>
        <p:spPr>
          <a:xfrm>
            <a:off x="6214229" y="2617827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6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coupongpt.ai</a:t>
            </a:r>
            <a:endParaRPr sz="1650" b="0" i="0" u="none" strike="noStrike" cap="none"/>
          </a:p>
        </p:txBody>
      </p:sp>
      <p:sp>
        <p:nvSpPr>
          <p:cNvPr id="124" name="Google Shape;124;p19"/>
          <p:cNvSpPr/>
          <p:nvPr/>
        </p:nvSpPr>
        <p:spPr>
          <a:xfrm>
            <a:off x="6214229" y="3167777"/>
            <a:ext cx="2644259" cy="33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050"/>
              <a:buFont typeface="Fraunces"/>
              <a:buNone/>
            </a:pPr>
            <a:r>
              <a:rPr lang="en-US" sz="2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2050" b="0" i="0" u="none" strike="noStrike" cap="none"/>
          </a:p>
        </p:txBody>
      </p:sp>
      <p:sp>
        <p:nvSpPr>
          <p:cNvPr id="125" name="Google Shape;125;p19"/>
          <p:cNvSpPr/>
          <p:nvPr/>
        </p:nvSpPr>
        <p:spPr>
          <a:xfrm>
            <a:off x="6214229" y="3709749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Visit the CouponGPT website.</a:t>
            </a:r>
            <a:endParaRPr sz="1650" b="0" i="0" u="none" strike="noStrike" cap="none"/>
          </a:p>
        </p:txBody>
      </p:sp>
      <p:sp>
        <p:nvSpPr>
          <p:cNvPr id="126" name="Google Shape;126;p19"/>
          <p:cNvSpPr/>
          <p:nvPr/>
        </p:nvSpPr>
        <p:spPr>
          <a:xfrm>
            <a:off x="6214229" y="4122182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keywords for desired products or stores.</a:t>
            </a:r>
            <a:endParaRPr sz="1650" b="0" i="0" u="none" strike="noStrike" cap="none"/>
          </a:p>
        </p:txBody>
      </p:sp>
      <p:sp>
        <p:nvSpPr>
          <p:cNvPr id="127" name="Google Shape;127;p19"/>
          <p:cNvSpPr/>
          <p:nvPr/>
        </p:nvSpPr>
        <p:spPr>
          <a:xfrm>
            <a:off x="6214229" y="4534614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a curated list of relevant coupons and deals.</a:t>
            </a:r>
            <a:endParaRPr sz="1650" b="0" i="0" u="none" strike="noStrike" cap="none"/>
          </a:p>
        </p:txBody>
      </p:sp>
      <p:sp>
        <p:nvSpPr>
          <p:cNvPr id="128" name="Google Shape;128;p19"/>
          <p:cNvSpPr/>
          <p:nvPr/>
        </p:nvSpPr>
        <p:spPr>
          <a:xfrm>
            <a:off x="6214229" y="4947047"/>
            <a:ext cx="7683341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Click to apply or view the details of the offer.</a:t>
            </a:r>
            <a:endParaRPr sz="1650" b="0" i="0" u="none" strike="noStrike" cap="none"/>
          </a:p>
        </p:txBody>
      </p:sp>
      <p:sp>
        <p:nvSpPr>
          <p:cNvPr id="129" name="Google Shape;129;p19"/>
          <p:cNvSpPr/>
          <p:nvPr/>
        </p:nvSpPr>
        <p:spPr>
          <a:xfrm>
            <a:off x="1057632" y="7461885"/>
            <a:ext cx="12832437" cy="33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Searching for "athletic shoes" on CouponGPT reveals an exclusive 20% off code for your favorite brand.</a:t>
            </a:r>
            <a:endParaRPr sz="1650" b="0" i="0" u="none" strike="noStrike" cap="none"/>
          </a:p>
        </p:txBody>
      </p:sp>
      <p:sp>
        <p:nvSpPr>
          <p:cNvPr id="130" name="Google Shape;130;p19"/>
          <p:cNvSpPr/>
          <p:nvPr/>
        </p:nvSpPr>
        <p:spPr>
          <a:xfrm>
            <a:off x="740331" y="7223998"/>
            <a:ext cx="22860" cy="814268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705564" y="554355"/>
            <a:ext cx="7513796" cy="62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16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50"/>
              <a:buFont typeface="Fraunces"/>
              <a:buNone/>
            </a:pPr>
            <a:r>
              <a:rPr lang="en-US" sz="39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DoNotPay: The Robot Lawyer</a:t>
            </a:r>
            <a:endParaRPr sz="3950" b="0" i="0" u="none" strike="noStrike" cap="none"/>
          </a:p>
        </p:txBody>
      </p:sp>
      <p:sp>
        <p:nvSpPr>
          <p:cNvPr id="137" name="Google Shape;137;p20"/>
          <p:cNvSpPr/>
          <p:nvPr/>
        </p:nvSpPr>
        <p:spPr>
          <a:xfrm>
            <a:off x="705564" y="1668185"/>
            <a:ext cx="7734776" cy="64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DoNotPay uses AI to help consumers fight corporations, beat bureaucracy, and find hidden money, acting as your personal AI lawyer.</a:t>
            </a:r>
            <a:endParaRPr sz="1550" b="0" i="0" u="none" strike="noStrike" cap="none"/>
          </a:p>
        </p:txBody>
      </p:sp>
      <p:sp>
        <p:nvSpPr>
          <p:cNvPr id="138" name="Google Shape;138;p20"/>
          <p:cNvSpPr/>
          <p:nvPr/>
        </p:nvSpPr>
        <p:spPr>
          <a:xfrm>
            <a:off x="705564" y="2494478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5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donotpay.com</a:t>
            </a:r>
            <a:endParaRPr sz="1550" b="0" i="0" u="none" strike="noStrike" cap="none"/>
          </a:p>
        </p:txBody>
      </p:sp>
      <p:sp>
        <p:nvSpPr>
          <p:cNvPr id="139" name="Google Shape;139;p20"/>
          <p:cNvSpPr/>
          <p:nvPr/>
        </p:nvSpPr>
        <p:spPr>
          <a:xfrm>
            <a:off x="705564" y="3018473"/>
            <a:ext cx="2520196" cy="31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1950" b="0" i="0" u="none" strike="noStrike" cap="none"/>
          </a:p>
        </p:txBody>
      </p:sp>
      <p:sp>
        <p:nvSpPr>
          <p:cNvPr id="140" name="Google Shape;140;p20"/>
          <p:cNvSpPr/>
          <p:nvPr/>
        </p:nvSpPr>
        <p:spPr>
          <a:xfrm>
            <a:off x="705564" y="3535085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Describe your legal or bureaucratic issue.</a:t>
            </a:r>
            <a:endParaRPr sz="1550" b="0" i="0" u="none" strike="noStrike" cap="none"/>
          </a:p>
        </p:txBody>
      </p:sp>
      <p:sp>
        <p:nvSpPr>
          <p:cNvPr id="141" name="Google Shape;141;p20"/>
          <p:cNvSpPr/>
          <p:nvPr/>
        </p:nvSpPr>
        <p:spPr>
          <a:xfrm>
            <a:off x="705564" y="3927991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The AI guides you through options and solutions.</a:t>
            </a:r>
            <a:endParaRPr sz="1550" b="0" i="0" u="none" strike="noStrike" cap="none"/>
          </a:p>
        </p:txBody>
      </p:sp>
      <p:sp>
        <p:nvSpPr>
          <p:cNvPr id="142" name="Google Shape;142;p20"/>
          <p:cNvSpPr/>
          <p:nvPr/>
        </p:nvSpPr>
        <p:spPr>
          <a:xfrm>
            <a:off x="705564" y="4320897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letters, dispute forms, or legal documents.</a:t>
            </a:r>
            <a:endParaRPr sz="1550" b="0" i="0" u="none" strike="noStrike" cap="none"/>
          </a:p>
        </p:txBody>
      </p:sp>
      <p:sp>
        <p:nvSpPr>
          <p:cNvPr id="143" name="Google Shape;143;p20"/>
          <p:cNvSpPr/>
          <p:nvPr/>
        </p:nvSpPr>
        <p:spPr>
          <a:xfrm>
            <a:off x="705564" y="4713803"/>
            <a:ext cx="7734776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Submit the generated documents as instructed.</a:t>
            </a:r>
            <a:endParaRPr sz="1550" b="0" i="0" u="none" strike="noStrike" cap="none"/>
          </a:p>
        </p:txBody>
      </p:sp>
      <p:pic>
        <p:nvPicPr>
          <p:cNvPr id="144" name="Google Shape;144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9689" y="1713548"/>
            <a:ext cx="4992648" cy="499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/>
          <p:nvPr/>
        </p:nvSpPr>
        <p:spPr>
          <a:xfrm>
            <a:off x="1007983" y="7386638"/>
            <a:ext cx="12916853" cy="32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You want to dispute an unfair parking ticket. DoNotPay generates a strong appeal letter based on your details.</a:t>
            </a:r>
            <a:endParaRPr sz="1550" b="0" i="0" u="none" strike="noStrike" cap="none"/>
          </a:p>
        </p:txBody>
      </p:sp>
      <p:sp>
        <p:nvSpPr>
          <p:cNvPr id="146" name="Google Shape;146;p20"/>
          <p:cNvSpPr/>
          <p:nvPr/>
        </p:nvSpPr>
        <p:spPr>
          <a:xfrm>
            <a:off x="705564" y="7159823"/>
            <a:ext cx="22860" cy="776049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/>
          <p:nvPr/>
        </p:nvSpPr>
        <p:spPr>
          <a:xfrm>
            <a:off x="679133" y="533638"/>
            <a:ext cx="9004221" cy="60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800"/>
              <a:buFont typeface="Fraunces"/>
              <a:buNone/>
            </a:pPr>
            <a:r>
              <a:rPr lang="en-US" sz="38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TravelArrow: Smart Travel Planning</a:t>
            </a:r>
            <a:endParaRPr sz="3800" b="0" i="0" u="none" strike="noStrike" cap="none"/>
          </a:p>
        </p:txBody>
      </p:sp>
      <p:pic>
        <p:nvPicPr>
          <p:cNvPr id="153" name="Google Shape;153;p2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33" y="1649254"/>
            <a:ext cx="5024795" cy="5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/>
          <p:nvPr/>
        </p:nvSpPr>
        <p:spPr>
          <a:xfrm>
            <a:off x="6184940" y="1605558"/>
            <a:ext cx="7773829" cy="6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TravelArrow is an AI-powered tool that optimizes your travel plans by finding the best flights, accommodations, and activities based on your budget and preferences.</a:t>
            </a:r>
            <a:endParaRPr sz="1500" b="0" i="0" u="none" strike="noStrike" cap="none"/>
          </a:p>
        </p:txBody>
      </p:sp>
      <p:sp>
        <p:nvSpPr>
          <p:cNvPr id="155" name="Google Shape;155;p21"/>
          <p:cNvSpPr/>
          <p:nvPr/>
        </p:nvSpPr>
        <p:spPr>
          <a:xfrm>
            <a:off x="6184940" y="2401133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5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travelarrow.ai</a:t>
            </a:r>
            <a:endParaRPr sz="1500" b="0" i="0" u="none" strike="noStrike" cap="none"/>
          </a:p>
        </p:txBody>
      </p:sp>
      <p:sp>
        <p:nvSpPr>
          <p:cNvPr id="156" name="Google Shape;156;p21"/>
          <p:cNvSpPr/>
          <p:nvPr/>
        </p:nvSpPr>
        <p:spPr>
          <a:xfrm>
            <a:off x="6184940" y="2905601"/>
            <a:ext cx="2425779" cy="30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900"/>
              <a:buFont typeface="Fraunces"/>
              <a:buNone/>
            </a:pPr>
            <a:r>
              <a:rPr lang="en-US" sz="19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1900" b="0" i="0" u="none" strike="noStrike" cap="none"/>
          </a:p>
        </p:txBody>
      </p:sp>
      <p:sp>
        <p:nvSpPr>
          <p:cNvPr id="157" name="Google Shape;157;p21"/>
          <p:cNvSpPr/>
          <p:nvPr/>
        </p:nvSpPr>
        <p:spPr>
          <a:xfrm>
            <a:off x="6184940" y="3402687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Enter your destination, dates, and budget.</a:t>
            </a:r>
            <a:endParaRPr sz="1500" b="0" i="0" u="none" strike="noStrike" cap="none"/>
          </a:p>
        </p:txBody>
      </p:sp>
      <p:sp>
        <p:nvSpPr>
          <p:cNvPr id="158" name="Google Shape;158;p21"/>
          <p:cNvSpPr/>
          <p:nvPr/>
        </p:nvSpPr>
        <p:spPr>
          <a:xfrm>
            <a:off x="6184940" y="3781068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Specify interests (e.g., adventure, relaxation, culture).</a:t>
            </a:r>
            <a:endParaRPr sz="1500" b="0" i="0" u="none" strike="noStrike" cap="none"/>
          </a:p>
        </p:txBody>
      </p:sp>
      <p:sp>
        <p:nvSpPr>
          <p:cNvPr id="159" name="Google Shape;159;p21"/>
          <p:cNvSpPr/>
          <p:nvPr/>
        </p:nvSpPr>
        <p:spPr>
          <a:xfrm>
            <a:off x="6184940" y="4159448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personalized itinerary suggestions.</a:t>
            </a:r>
            <a:endParaRPr sz="1500" b="0" i="0" u="none" strike="noStrike" cap="none"/>
          </a:p>
        </p:txBody>
      </p:sp>
      <p:sp>
        <p:nvSpPr>
          <p:cNvPr id="160" name="Google Shape;160;p21"/>
          <p:cNvSpPr/>
          <p:nvPr/>
        </p:nvSpPr>
        <p:spPr>
          <a:xfrm>
            <a:off x="6184940" y="4537829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Book directly through recommended links.</a:t>
            </a:r>
            <a:endParaRPr sz="1500" b="0" i="0" u="none" strike="noStrike" cap="none"/>
          </a:p>
        </p:txBody>
      </p:sp>
      <p:sp>
        <p:nvSpPr>
          <p:cNvPr id="161" name="Google Shape;161;p21"/>
          <p:cNvSpPr/>
          <p:nvPr/>
        </p:nvSpPr>
        <p:spPr>
          <a:xfrm>
            <a:off x="970121" y="7328773"/>
            <a:ext cx="12981146" cy="6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Planning a weekend trip to a new city, TravelArrow suggests a budget-friendly flight, a centrally located hotel, and a walking tour of historical sites.</a:t>
            </a:r>
            <a:endParaRPr sz="1500" b="0" i="0" u="none" strike="noStrike" cap="none"/>
          </a:p>
        </p:txBody>
      </p:sp>
      <p:sp>
        <p:nvSpPr>
          <p:cNvPr id="162" name="Google Shape;162;p21"/>
          <p:cNvSpPr/>
          <p:nvPr/>
        </p:nvSpPr>
        <p:spPr>
          <a:xfrm>
            <a:off x="679133" y="7110532"/>
            <a:ext cx="22860" cy="1057513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679133" y="533638"/>
            <a:ext cx="8173760" cy="60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800"/>
              <a:buFont typeface="Fraunces"/>
              <a:buNone/>
            </a:pPr>
            <a:r>
              <a:rPr lang="en-US" sz="38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Directo: Your AI Career Assistant</a:t>
            </a:r>
            <a:endParaRPr sz="3800" b="0" i="0" u="none" strike="noStrike" cap="none"/>
          </a:p>
        </p:txBody>
      </p:sp>
      <p:sp>
        <p:nvSpPr>
          <p:cNvPr id="169" name="Google Shape;169;p22"/>
          <p:cNvSpPr/>
          <p:nvPr/>
        </p:nvSpPr>
        <p:spPr>
          <a:xfrm>
            <a:off x="679133" y="1605558"/>
            <a:ext cx="7773829" cy="62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Directo is an AI-driven platform designed to assist with career planning, resume optimization, and interview preparation, helping you land your dream job.</a:t>
            </a:r>
            <a:endParaRPr sz="1500" b="0" i="0" u="none" strike="noStrike" cap="none"/>
          </a:p>
        </p:txBody>
      </p:sp>
      <p:sp>
        <p:nvSpPr>
          <p:cNvPr id="170" name="Google Shape;170;p22"/>
          <p:cNvSpPr/>
          <p:nvPr/>
        </p:nvSpPr>
        <p:spPr>
          <a:xfrm>
            <a:off x="679133" y="2401133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Website: </a:t>
            </a:r>
            <a:r>
              <a:rPr lang="en-US" sz="15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directo.app</a:t>
            </a:r>
            <a:endParaRPr sz="1500" b="0" i="0" u="none" strike="noStrike" cap="none"/>
          </a:p>
        </p:txBody>
      </p:sp>
      <p:sp>
        <p:nvSpPr>
          <p:cNvPr id="171" name="Google Shape;171;p22"/>
          <p:cNvSpPr/>
          <p:nvPr/>
        </p:nvSpPr>
        <p:spPr>
          <a:xfrm>
            <a:off x="679133" y="2905601"/>
            <a:ext cx="2425779" cy="30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900"/>
              <a:buFont typeface="Fraunces"/>
              <a:buNone/>
            </a:pPr>
            <a:r>
              <a:rPr lang="en-US" sz="19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Steps to Use:</a:t>
            </a:r>
            <a:endParaRPr sz="1900" b="0" i="0" u="none" strike="noStrike" cap="none"/>
          </a:p>
        </p:txBody>
      </p:sp>
      <p:sp>
        <p:nvSpPr>
          <p:cNvPr id="172" name="Google Shape;172;p22"/>
          <p:cNvSpPr/>
          <p:nvPr/>
        </p:nvSpPr>
        <p:spPr>
          <a:xfrm>
            <a:off x="679133" y="3402687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resume and job description.</a:t>
            </a:r>
            <a:endParaRPr sz="1500" b="0" i="0" u="none" strike="noStrike" cap="none"/>
          </a:p>
        </p:txBody>
      </p:sp>
      <p:sp>
        <p:nvSpPr>
          <p:cNvPr id="173" name="Google Shape;173;p22"/>
          <p:cNvSpPr/>
          <p:nvPr/>
        </p:nvSpPr>
        <p:spPr>
          <a:xfrm>
            <a:off x="679133" y="3781068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AI-powered feedback on resume optimization.</a:t>
            </a:r>
            <a:endParaRPr sz="1500" b="0" i="0" u="none" strike="noStrike" cap="none"/>
          </a:p>
        </p:txBody>
      </p:sp>
      <p:sp>
        <p:nvSpPr>
          <p:cNvPr id="174" name="Google Shape;174;p22"/>
          <p:cNvSpPr/>
          <p:nvPr/>
        </p:nvSpPr>
        <p:spPr>
          <a:xfrm>
            <a:off x="679133" y="4159448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Practice interview questions with AI simulations.</a:t>
            </a:r>
            <a:endParaRPr sz="1500" b="0" i="0" u="none" strike="noStrike" cap="none"/>
          </a:p>
        </p:txBody>
      </p:sp>
      <p:sp>
        <p:nvSpPr>
          <p:cNvPr id="175" name="Google Shape;175;p22"/>
          <p:cNvSpPr/>
          <p:nvPr/>
        </p:nvSpPr>
        <p:spPr>
          <a:xfrm>
            <a:off x="679133" y="4537829"/>
            <a:ext cx="7773829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Get tailored advice for career advancement.</a:t>
            </a:r>
            <a:endParaRPr sz="1500" b="0" i="0" u="none" strike="noStrike" cap="none"/>
          </a:p>
        </p:txBody>
      </p:sp>
      <p:pic>
        <p:nvPicPr>
          <p:cNvPr id="176" name="Google Shape;176;p2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3974" y="1649254"/>
            <a:ext cx="5024795" cy="50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970121" y="7328773"/>
            <a:ext cx="12981146" cy="310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Applying for a marketing role, Directo helps you rephrase bullet points on your resume to better match the job's requirements.</a:t>
            </a:r>
            <a:endParaRPr sz="1500" b="0" i="0" u="none" strike="noStrike" cap="none"/>
          </a:p>
        </p:txBody>
      </p:sp>
      <p:sp>
        <p:nvSpPr>
          <p:cNvPr id="178" name="Google Shape;178;p22"/>
          <p:cNvSpPr/>
          <p:nvPr/>
        </p:nvSpPr>
        <p:spPr>
          <a:xfrm>
            <a:off x="679133" y="7110532"/>
            <a:ext cx="22860" cy="746998"/>
          </a:xfrm>
          <a:prstGeom prst="rect">
            <a:avLst/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Microsoft Office PowerPoint</Application>
  <PresentationFormat>Custom</PresentationFormat>
  <Paragraphs>105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Fraunces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Mohammad Mousa abutair</cp:lastModifiedBy>
  <cp:revision>1</cp:revision>
  <dcterms:modified xsi:type="dcterms:W3CDTF">2026-01-18T14:51:44Z</dcterms:modified>
</cp:coreProperties>
</file>